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71" r:id="rId2"/>
    <p:sldId id="368" r:id="rId3"/>
    <p:sldId id="398" r:id="rId4"/>
    <p:sldId id="285" r:id="rId5"/>
    <p:sldId id="295" r:id="rId6"/>
    <p:sldId id="396" r:id="rId7"/>
    <p:sldId id="397" r:id="rId8"/>
    <p:sldId id="287" r:id="rId9"/>
    <p:sldId id="286" r:id="rId10"/>
    <p:sldId id="394" r:id="rId11"/>
    <p:sldId id="395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73BC"/>
    <a:srgbClr val="BBAD1D"/>
    <a:srgbClr val="99D14D"/>
    <a:srgbClr val="F0F5FC"/>
    <a:srgbClr val="DEEAFC"/>
    <a:srgbClr val="194F31"/>
    <a:srgbClr val="FFCE00"/>
    <a:srgbClr val="B08D00"/>
    <a:srgbClr val="FFF6C5"/>
    <a:srgbClr val="00A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29"/>
    <p:restoredTop sz="93662"/>
  </p:normalViewPr>
  <p:slideViewPr>
    <p:cSldViewPr snapToGrid="0" snapToObjects="1">
      <p:cViewPr varScale="1">
        <p:scale>
          <a:sx n="115" d="100"/>
          <a:sy n="115" d="100"/>
        </p:scale>
        <p:origin x="848" y="200"/>
      </p:cViewPr>
      <p:guideLst/>
    </p:cSldViewPr>
  </p:slideViewPr>
  <p:outlineViewPr>
    <p:cViewPr>
      <p:scale>
        <a:sx n="33" d="100"/>
        <a:sy n="33" d="100"/>
      </p:scale>
      <p:origin x="0" y="-2149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14.07.2024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14.07.2024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14.07.2024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33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14.07.2024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4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14.07.2024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14.07.2024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14.07.2024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14.07.2024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14.07.2024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14.07.2024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14.07.2024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14.07.2024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14.07.2024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Autorytet </a:t>
            </a:r>
            <a:br>
              <a:rPr lang="pl-PL" b="1" dirty="0"/>
            </a:br>
            <a:r>
              <a:rPr lang="pl-PL" b="1" dirty="0"/>
              <a:t>kościoła rzymskiego </a:t>
            </a:r>
            <a:br>
              <a:rPr lang="pl-PL" b="1" dirty="0"/>
            </a:br>
            <a:r>
              <a:rPr lang="pl-PL" b="1" dirty="0"/>
              <a:t>i autorytet Pisma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Materiał do dyskusji z katolikami na temat autorytetu,</a:t>
            </a:r>
            <a:br>
              <a:rPr lang="pl-PL" dirty="0"/>
            </a:br>
            <a:r>
              <a:rPr lang="pl-PL" dirty="0"/>
              <a:t>który pomaga nam dojść do prawdy o Bogu i człowieku.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BB4FFB8F-BA44-4712-8806-13F09A77E674}"/>
              </a:ext>
            </a:extLst>
          </p:cNvPr>
          <p:cNvSpPr txBox="1">
            <a:spLocks/>
          </p:cNvSpPr>
          <p:nvPr/>
        </p:nvSpPr>
        <p:spPr>
          <a:xfrm>
            <a:off x="5609063" y="5907433"/>
            <a:ext cx="6426819" cy="7386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/>
              <a:t>Wojciech Apel, 601425019, </a:t>
            </a:r>
            <a:r>
              <a:rPr lang="pl-PL" dirty="0" err="1"/>
              <a:t>wojtek@pp.org.pl</a:t>
            </a:r>
            <a:endParaRPr lang="pl-PL" dirty="0"/>
          </a:p>
          <a:p>
            <a:pPr algn="l"/>
            <a:r>
              <a:rPr lang="pl-PL" dirty="0"/>
              <a:t>Gliwice, 2014, 2019, 2024</a:t>
            </a:r>
          </a:p>
        </p:txBody>
      </p:sp>
    </p:spTree>
    <p:extLst>
      <p:ext uri="{BB962C8B-B14F-4D97-AF65-F5344CB8AC3E}">
        <p14:creationId xmlns:p14="http://schemas.microsoft.com/office/powerpoint/2010/main" val="233525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a 16"/>
          <p:cNvGrpSpPr/>
          <p:nvPr/>
        </p:nvGrpSpPr>
        <p:grpSpPr>
          <a:xfrm>
            <a:off x="3411794" y="3968623"/>
            <a:ext cx="2769947" cy="2675130"/>
            <a:chOff x="8564496" y="4825083"/>
            <a:chExt cx="840585" cy="840585"/>
          </a:xfrm>
        </p:grpSpPr>
        <p:sp>
          <p:nvSpPr>
            <p:cNvPr id="18" name="Owal 17"/>
            <p:cNvSpPr/>
            <p:nvPr/>
          </p:nvSpPr>
          <p:spPr>
            <a:xfrm>
              <a:off x="8564496" y="4825083"/>
              <a:ext cx="840585" cy="840585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19" name="PoleTekstowe 18"/>
            <p:cNvSpPr txBox="1"/>
            <p:nvPr/>
          </p:nvSpPr>
          <p:spPr>
            <a:xfrm>
              <a:off x="8688134" y="4913552"/>
              <a:ext cx="593308" cy="191573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7" name="Prostokąt 6"/>
          <p:cNvSpPr/>
          <p:nvPr/>
        </p:nvSpPr>
        <p:spPr>
          <a:xfrm>
            <a:off x="5663704" y="1424743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/>
              <a:t>Wersety wspierające</a:t>
            </a:r>
          </a:p>
          <a:p>
            <a:pPr algn="ctr"/>
            <a:r>
              <a:rPr lang="pl-PL" sz="2200" dirty="0"/>
              <a:t>doktrynę</a:t>
            </a:r>
          </a:p>
        </p:txBody>
      </p:sp>
      <p:sp>
        <p:nvSpPr>
          <p:cNvPr id="9" name="Strzałka w prawo 8"/>
          <p:cNvSpPr/>
          <p:nvPr/>
        </p:nvSpPr>
        <p:spPr>
          <a:xfrm>
            <a:off x="3528230" y="1338494"/>
            <a:ext cx="1824195" cy="1297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Poszukiwanie w Piśmie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801652" y="1424743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/>
              <a:t>Teza określona</a:t>
            </a:r>
            <a:br>
              <a:rPr lang="pl-PL" sz="2200" dirty="0"/>
            </a:br>
            <a:r>
              <a:rPr lang="pl-PL" sz="2200" dirty="0"/>
              <a:t>w podanej doktrynie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5663704" y="5144332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/>
              <a:t>Zbudowana  moja doktryna</a:t>
            </a:r>
          </a:p>
        </p:txBody>
      </p:sp>
      <p:sp>
        <p:nvSpPr>
          <p:cNvPr id="15" name="Strzałka w prawo 14"/>
          <p:cNvSpPr/>
          <p:nvPr/>
        </p:nvSpPr>
        <p:spPr>
          <a:xfrm>
            <a:off x="3528230" y="5058083"/>
            <a:ext cx="1824195" cy="1297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Poszukiwanie w Piśmie</a:t>
            </a:r>
          </a:p>
        </p:txBody>
      </p:sp>
      <p:sp>
        <p:nvSpPr>
          <p:cNvPr id="2" name="Wygięta strzałka 1"/>
          <p:cNvSpPr/>
          <p:nvPr/>
        </p:nvSpPr>
        <p:spPr>
          <a:xfrm>
            <a:off x="1679296" y="4591664"/>
            <a:ext cx="2149018" cy="714523"/>
          </a:xfrm>
          <a:prstGeom prst="bentArrow">
            <a:avLst>
              <a:gd name="adj1" fmla="val 36008"/>
              <a:gd name="adj2" fmla="val 24006"/>
              <a:gd name="adj3" fmla="val 3050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/>
              <a:t>Prośba o poznanie</a:t>
            </a:r>
            <a:endParaRPr lang="pl-PL">
              <a:solidFill>
                <a:schemeClr val="tx1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801652" y="5144332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/>
              <a:t>Postawa szukania, bez założeń, </a:t>
            </a:r>
            <a:br>
              <a:rPr lang="pl-PL" sz="2200" dirty="0"/>
            </a:br>
            <a:r>
              <a:rPr lang="pl-PL" sz="2200" dirty="0"/>
              <a:t>jak dziecko</a:t>
            </a: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9AB10A16-DBE3-3BEF-1572-E606D5685ED0}"/>
              </a:ext>
            </a:extLst>
          </p:cNvPr>
          <p:cNvSpPr txBox="1">
            <a:spLocks/>
          </p:cNvSpPr>
          <p:nvPr/>
        </p:nvSpPr>
        <p:spPr>
          <a:xfrm>
            <a:off x="838200" y="48778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Budowanie wiary wierzącego w KRK</a:t>
            </a:r>
          </a:p>
          <a:p>
            <a:endParaRPr lang="pl-PL" sz="3600" dirty="0"/>
          </a:p>
          <a:p>
            <a:endParaRPr lang="pl-PL" sz="3600" dirty="0"/>
          </a:p>
          <a:p>
            <a:endParaRPr lang="pl-PL" sz="3600" dirty="0"/>
          </a:p>
          <a:p>
            <a:endParaRPr lang="pl-PL" sz="3600" dirty="0"/>
          </a:p>
          <a:p>
            <a:endParaRPr lang="pl-PL" sz="3600" dirty="0"/>
          </a:p>
          <a:p>
            <a:r>
              <a:rPr lang="pl-PL" sz="3600" dirty="0"/>
              <a:t>Budowanie wiary ze słuchania Boga</a:t>
            </a:r>
          </a:p>
        </p:txBody>
      </p:sp>
    </p:spTree>
    <p:extLst>
      <p:ext uri="{BB962C8B-B14F-4D97-AF65-F5344CB8AC3E}">
        <p14:creationId xmlns:p14="http://schemas.microsoft.com/office/powerpoint/2010/main" val="3223073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Moje zasady interpretacji Pism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#1. Czytam tak jak jest napisane.</a:t>
            </a:r>
          </a:p>
          <a:p>
            <a:pPr marL="0" indent="0">
              <a:buNone/>
            </a:pPr>
            <a:r>
              <a:rPr lang="pl-PL" dirty="0"/>
              <a:t>#2. Czytam tekst w kontekście.</a:t>
            </a:r>
          </a:p>
          <a:p>
            <a:pPr marL="0" indent="0">
              <a:buNone/>
            </a:pPr>
            <a:r>
              <a:rPr lang="pl-PL" dirty="0"/>
              <a:t>#3. Czytam aby budować swój światopogląd.</a:t>
            </a:r>
          </a:p>
          <a:p>
            <a:pPr marL="0" indent="0">
              <a:buNone/>
            </a:pPr>
            <a:r>
              <a:rPr lang="pl-PL" dirty="0"/>
              <a:t>#4. Czytam w obecności Autora.</a:t>
            </a:r>
          </a:p>
          <a:p>
            <a:pPr marL="0" indent="0">
              <a:buNone/>
            </a:pPr>
            <a:r>
              <a:rPr lang="pl-PL" dirty="0"/>
              <a:t>#5. Czytam aby się zmienić a moja zmiana zmieniła rzeczywistość.</a:t>
            </a:r>
          </a:p>
        </p:txBody>
      </p:sp>
    </p:spTree>
    <p:extLst>
      <p:ext uri="{BB962C8B-B14F-4D97-AF65-F5344CB8AC3E}">
        <p14:creationId xmlns:p14="http://schemas.microsoft.com/office/powerpoint/2010/main" val="1539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Notatka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Obrazki z tego są wykorzystane w notce na blogu pt. </a:t>
            </a:r>
            <a:r>
              <a:rPr lang="pl-PL" b="1" i="1" dirty="0"/>
              <a:t>Autorytet</a:t>
            </a:r>
            <a:r>
              <a:rPr lang="pl-PL" dirty="0"/>
              <a:t> na blogu W34</a:t>
            </a:r>
          </a:p>
          <a:p>
            <a:r>
              <a:rPr lang="pl-PL" dirty="0"/>
              <a:t>Póki co (listopad 2019) oryginał prezentacji jest w pliku </a:t>
            </a:r>
            <a:r>
              <a:rPr lang="pl-PL" b="1" i="1" dirty="0"/>
              <a:t>2019 Obrazki do </a:t>
            </a:r>
            <a:r>
              <a:rPr lang="pl-PL" b="1" i="1" dirty="0" err="1"/>
              <a:t>WikiSłow</a:t>
            </a:r>
            <a:r>
              <a:rPr lang="pl-PL" dirty="0"/>
              <a:t> </a:t>
            </a:r>
            <a:r>
              <a:rPr lang="mr-IN" dirty="0"/>
              <a:t>–</a:t>
            </a:r>
            <a:r>
              <a:rPr lang="pl-PL" dirty="0"/>
              <a:t> bo nie zrobiono wspólnego szablonu i kolorów. Ale </a:t>
            </a:r>
            <a:r>
              <a:rPr lang="mr-IN" dirty="0"/>
              <a:t>…</a:t>
            </a:r>
            <a:endParaRPr lang="pl-PL" dirty="0"/>
          </a:p>
          <a:p>
            <a:r>
              <a:rPr lang="mr-IN" dirty="0"/>
              <a:t>…</a:t>
            </a:r>
            <a:r>
              <a:rPr lang="pl-PL" dirty="0"/>
              <a:t> ale jest też kopia w katalogu Autorytet. </a:t>
            </a:r>
          </a:p>
          <a:p>
            <a:pPr lvl="1"/>
            <a:r>
              <a:rPr lang="pl-PL" dirty="0"/>
              <a:t>/notki/2019-11-19_autorytet</a:t>
            </a:r>
          </a:p>
          <a:p>
            <a:r>
              <a:rPr lang="pl-PL" dirty="0"/>
              <a:t>I tam należy to rozwijać</a:t>
            </a:r>
          </a:p>
          <a:p>
            <a:r>
              <a:rPr lang="pl-PL" dirty="0"/>
              <a:t>Zrobić też PDF!</a:t>
            </a:r>
          </a:p>
        </p:txBody>
      </p:sp>
    </p:spTree>
    <p:extLst>
      <p:ext uri="{BB962C8B-B14F-4D97-AF65-F5344CB8AC3E}">
        <p14:creationId xmlns:p14="http://schemas.microsoft.com/office/powerpoint/2010/main" val="102286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D7B705-4F80-7C1F-329F-1E3E94983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Istota sporu? Autorytet!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987189-757C-0436-97AD-2D8417C41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351" y="173641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11500" b="1" i="1" dirty="0"/>
              <a:t>Kościół </a:t>
            </a:r>
          </a:p>
          <a:p>
            <a:pPr marL="0" indent="0">
              <a:buNone/>
            </a:pPr>
            <a:r>
              <a:rPr lang="pl-PL" sz="11500" b="1" i="1" dirty="0"/>
              <a:t>			czy </a:t>
            </a:r>
          </a:p>
          <a:p>
            <a:pPr marL="0" indent="0">
              <a:buNone/>
            </a:pPr>
            <a:r>
              <a:rPr lang="pl-PL" sz="11500" b="1" i="1" dirty="0"/>
              <a:t>					Pismo?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6C3CF4DC-1AB3-C348-D48A-2A6FDB404123}"/>
              </a:ext>
            </a:extLst>
          </p:cNvPr>
          <p:cNvSpPr txBox="1">
            <a:spLocks/>
          </p:cNvSpPr>
          <p:nvPr/>
        </p:nvSpPr>
        <p:spPr>
          <a:xfrm>
            <a:off x="276926" y="6255829"/>
            <a:ext cx="6982522" cy="602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600" b="1" i="1" dirty="0"/>
              <a:t>Autorytet</a:t>
            </a:r>
            <a:r>
              <a:rPr lang="pl-PL" sz="1600" i="1" dirty="0"/>
              <a:t> - osoba lub instytucja, która pomagając nam poznać i opisać świat a nawet wszechświat, osoba która pomaga stworzyć nam własny światopogląd.</a:t>
            </a:r>
          </a:p>
          <a:p>
            <a:pPr marL="0" indent="0">
              <a:buNone/>
            </a:pPr>
            <a:endParaRPr lang="pl-PL" sz="1600" i="1" dirty="0"/>
          </a:p>
        </p:txBody>
      </p:sp>
    </p:spTree>
    <p:extLst>
      <p:ext uri="{BB962C8B-B14F-4D97-AF65-F5344CB8AC3E}">
        <p14:creationId xmlns:p14="http://schemas.microsoft.com/office/powerpoint/2010/main" val="1390971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Autorytet</a:t>
            </a:r>
            <a:r>
              <a:rPr lang="pl-PL" dirty="0"/>
              <a:t> - osoba lub instytucja, która pomagając nam poznać i opisać świat a nawet wszechświat, osoba która pomaga stworzyć nam własny światopogląd.</a:t>
            </a:r>
          </a:p>
          <a:p>
            <a:endParaRPr lang="pl-PL" dirty="0"/>
          </a:p>
          <a:p>
            <a:r>
              <a:rPr lang="pl-PL" b="1" dirty="0"/>
              <a:t>Urząd Nauczycielski Kościoła</a:t>
            </a:r>
            <a:r>
              <a:rPr lang="pl-PL" dirty="0"/>
              <a:t>, wg teologii rzymskokatolickiej władza autorytatywnego nauczania prawd wiary, przysługująca kolegium biskupów, z papieżem jako głową, a indywidualnie biskupom pozostającym w jedności z papieżem.</a:t>
            </a:r>
          </a:p>
        </p:txBody>
      </p:sp>
    </p:spTree>
    <p:extLst>
      <p:ext uri="{BB962C8B-B14F-4D97-AF65-F5344CB8AC3E}">
        <p14:creationId xmlns:p14="http://schemas.microsoft.com/office/powerpoint/2010/main" val="66547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Katechizm kościoła katolickiego (KKK)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KKK 97 - Święta Tradycja i Pismo święte stanowią jeden święty depozyt słowa Bożego, w którym – jak w zwierciadle – Kościół pielgrzymujący kontempluje Boga, źródło wszystkich swoich bogactw.</a:t>
            </a:r>
          </a:p>
          <a:p>
            <a:r>
              <a:rPr lang="pl-PL" dirty="0"/>
              <a:t>(</a:t>
            </a:r>
            <a:r>
              <a:rPr lang="mr-IN" dirty="0"/>
              <a:t>…</a:t>
            </a:r>
            <a:r>
              <a:rPr lang="pl-PL" dirty="0"/>
              <a:t>)</a:t>
            </a:r>
          </a:p>
          <a:p>
            <a:r>
              <a:rPr lang="pl-PL" dirty="0"/>
              <a:t>KKK 100 - Zadanie autentycznej interpretacji słowa Bożego zostało powierzone samemu Urzędowi Nauczycielskiemu Kościoła, papieżowi i biskupom pozostającym w komunii z nim.</a:t>
            </a:r>
          </a:p>
        </p:txBody>
      </p:sp>
    </p:spTree>
    <p:extLst>
      <p:ext uri="{BB962C8B-B14F-4D97-AF65-F5344CB8AC3E}">
        <p14:creationId xmlns:p14="http://schemas.microsoft.com/office/powerpoint/2010/main" val="2012919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/>
          <p:cNvGrpSpPr/>
          <p:nvPr/>
        </p:nvGrpSpPr>
        <p:grpSpPr>
          <a:xfrm>
            <a:off x="3484751" y="1327275"/>
            <a:ext cx="5346078" cy="5163079"/>
            <a:chOff x="8564496" y="4825083"/>
            <a:chExt cx="840585" cy="840585"/>
          </a:xfrm>
        </p:grpSpPr>
        <p:sp>
          <p:nvSpPr>
            <p:cNvPr id="11" name="Owal 10"/>
            <p:cNvSpPr/>
            <p:nvPr/>
          </p:nvSpPr>
          <p:spPr>
            <a:xfrm>
              <a:off x="8564496" y="4825083"/>
              <a:ext cx="840585" cy="840585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12" name="PoleTekstowe 11"/>
            <p:cNvSpPr txBox="1"/>
            <p:nvPr/>
          </p:nvSpPr>
          <p:spPr>
            <a:xfrm>
              <a:off x="8688134" y="4913552"/>
              <a:ext cx="593308" cy="191573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6" name="PoleTekstowe 5"/>
          <p:cNvSpPr txBox="1"/>
          <p:nvPr/>
        </p:nvSpPr>
        <p:spPr>
          <a:xfrm>
            <a:off x="964642" y="432079"/>
            <a:ext cx="40896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Pismo Święte czytane w obecności Autora staje się dla czytelnika Słowem Bożym.</a:t>
            </a:r>
          </a:p>
        </p:txBody>
      </p:sp>
      <p:sp>
        <p:nvSpPr>
          <p:cNvPr id="7" name="Prostokąt 6"/>
          <p:cNvSpPr/>
          <p:nvPr/>
        </p:nvSpPr>
        <p:spPr>
          <a:xfrm>
            <a:off x="2301072" y="3346107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/>
              <a:t>Pismo Święte</a:t>
            </a:r>
          </a:p>
        </p:txBody>
      </p:sp>
      <p:sp>
        <p:nvSpPr>
          <p:cNvPr id="8" name="Prostokąt 7"/>
          <p:cNvSpPr/>
          <p:nvPr/>
        </p:nvSpPr>
        <p:spPr>
          <a:xfrm>
            <a:off x="7604094" y="3346107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/>
              <a:t>Człowiek </a:t>
            </a:r>
            <a:br>
              <a:rPr lang="pl-PL" sz="2200" dirty="0"/>
            </a:br>
            <a:r>
              <a:rPr lang="pl-PL" sz="2200" dirty="0"/>
              <a:t>wierzący Bogu</a:t>
            </a:r>
          </a:p>
        </p:txBody>
      </p:sp>
      <p:sp>
        <p:nvSpPr>
          <p:cNvPr id="9" name="Strzałka w prawo 8"/>
          <p:cNvSpPr/>
          <p:nvPr/>
        </p:nvSpPr>
        <p:spPr>
          <a:xfrm>
            <a:off x="5267220" y="3346107"/>
            <a:ext cx="1824195" cy="1297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Czytanie</a:t>
            </a:r>
          </a:p>
        </p:txBody>
      </p:sp>
      <p:sp>
        <p:nvSpPr>
          <p:cNvPr id="13" name="PoleTekstowe 12"/>
          <p:cNvSpPr txBox="1"/>
          <p:nvPr/>
        </p:nvSpPr>
        <p:spPr>
          <a:xfrm>
            <a:off x="8140603" y="5477754"/>
            <a:ext cx="37478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i="1" dirty="0"/>
              <a:t>Wiara jest przez słuchanie,</a:t>
            </a:r>
            <a:br>
              <a:rPr lang="pl-PL" sz="2000" i="1" dirty="0"/>
            </a:br>
            <a:r>
              <a:rPr lang="pl-PL" sz="2000" i="1" dirty="0"/>
              <a:t>a słuchanie przez Słowo Boga. </a:t>
            </a:r>
            <a:br>
              <a:rPr lang="pl-PL" sz="2000" i="1" dirty="0"/>
            </a:br>
            <a:r>
              <a:rPr lang="pl-PL" sz="2000" i="1" dirty="0"/>
              <a:t>(</a:t>
            </a:r>
            <a:r>
              <a:rPr lang="pl-PL" sz="2000" i="1" dirty="0" err="1"/>
              <a:t>Rz</a:t>
            </a:r>
            <a:r>
              <a:rPr lang="pl-PL" sz="2000" i="1" dirty="0"/>
              <a:t> 10:17 </a:t>
            </a:r>
            <a:r>
              <a:rPr lang="pl-PL" sz="2000" i="1" dirty="0" err="1"/>
              <a:t>tr</a:t>
            </a:r>
            <a:r>
              <a:rPr lang="pl-PL" sz="20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08260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krąglony prostokąt 1"/>
          <p:cNvSpPr/>
          <p:nvPr/>
        </p:nvSpPr>
        <p:spPr>
          <a:xfrm>
            <a:off x="152012" y="1716067"/>
            <a:ext cx="11760240" cy="37077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>
                <a:solidFill>
                  <a:schemeClr val="accent2">
                    <a:lumMod val="75000"/>
                  </a:schemeClr>
                </a:solidFill>
              </a:rPr>
              <a:t>Kościół rzymskokatolicki</a:t>
            </a:r>
            <a:endParaRPr lang="pl-PL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32079" y="2512093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/>
              <a:t>Pismo Święte</a:t>
            </a:r>
          </a:p>
        </p:txBody>
      </p:sp>
      <p:sp>
        <p:nvSpPr>
          <p:cNvPr id="4" name="Prostokąt 3"/>
          <p:cNvSpPr/>
          <p:nvPr/>
        </p:nvSpPr>
        <p:spPr>
          <a:xfrm>
            <a:off x="4816931" y="3155185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/>
              <a:t>Urząd Nauczycielski Kościoła</a:t>
            </a:r>
          </a:p>
        </p:txBody>
      </p:sp>
      <p:sp>
        <p:nvSpPr>
          <p:cNvPr id="6" name="PoleTekstowe 5"/>
          <p:cNvSpPr txBox="1"/>
          <p:nvPr/>
        </p:nvSpPr>
        <p:spPr>
          <a:xfrm>
            <a:off x="5787851" y="5529948"/>
            <a:ext cx="5649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KKK 87. Chrystusa powiedział do Apostołów: "</a:t>
            </a:r>
            <a:r>
              <a:rPr lang="pl-PL" i="1" dirty="0"/>
              <a:t>Kto was słucha, Mnie słucha</a:t>
            </a:r>
            <a:r>
              <a:rPr lang="pl-PL" dirty="0"/>
              <a:t>", więc wierni z uległością przyjmują nauczanie i wskazania, które są im przekazywane w różnych formach przez ich pasterzy.</a:t>
            </a:r>
          </a:p>
        </p:txBody>
      </p:sp>
      <p:sp>
        <p:nvSpPr>
          <p:cNvPr id="7" name="Prostokąt 6"/>
          <p:cNvSpPr/>
          <p:nvPr/>
        </p:nvSpPr>
        <p:spPr>
          <a:xfrm>
            <a:off x="432078" y="3930580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/>
              <a:t>Tradycja</a:t>
            </a:r>
          </a:p>
        </p:txBody>
      </p:sp>
      <p:sp>
        <p:nvSpPr>
          <p:cNvPr id="9" name="Prostokąt 8"/>
          <p:cNvSpPr/>
          <p:nvPr/>
        </p:nvSpPr>
        <p:spPr>
          <a:xfrm>
            <a:off x="9201783" y="3155185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/>
              <a:t>Człowiek.</a:t>
            </a:r>
            <a:br>
              <a:rPr lang="pl-PL" sz="2200" dirty="0"/>
            </a:br>
            <a:r>
              <a:rPr lang="pl-PL" sz="2200" dirty="0"/>
              <a:t>Wierny kościoła rzymskiego</a:t>
            </a:r>
          </a:p>
        </p:txBody>
      </p:sp>
      <p:sp>
        <p:nvSpPr>
          <p:cNvPr id="10" name="Strzałka w prawo 9"/>
          <p:cNvSpPr/>
          <p:nvPr/>
        </p:nvSpPr>
        <p:spPr>
          <a:xfrm>
            <a:off x="2939143" y="3125038"/>
            <a:ext cx="1824195" cy="1297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Czerpanie z </a:t>
            </a:r>
            <a:r>
              <a:rPr lang="pl-PL"/>
              <a:t>dwóch źródeł</a:t>
            </a:r>
            <a:endParaRPr lang="pl-PL" dirty="0"/>
          </a:p>
        </p:txBody>
      </p:sp>
      <p:sp>
        <p:nvSpPr>
          <p:cNvPr id="11" name="Strzałka w prawo 10"/>
          <p:cNvSpPr/>
          <p:nvPr/>
        </p:nvSpPr>
        <p:spPr>
          <a:xfrm>
            <a:off x="7348069" y="3125038"/>
            <a:ext cx="1776047" cy="1297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Podawanie </a:t>
            </a:r>
            <a:r>
              <a:rPr lang="pl-PL"/>
              <a:t>do wierzenia</a:t>
            </a:r>
            <a:endParaRPr lang="pl-PL" dirty="0"/>
          </a:p>
        </p:txBody>
      </p:sp>
      <p:sp>
        <p:nvSpPr>
          <p:cNvPr id="12" name="Wygięta strzałka 11"/>
          <p:cNvSpPr/>
          <p:nvPr/>
        </p:nvSpPr>
        <p:spPr>
          <a:xfrm flipH="1" flipV="1">
            <a:off x="3113732" y="4204398"/>
            <a:ext cx="5859868" cy="94203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4" name="PoleTekstowe 13"/>
          <p:cNvSpPr txBox="1"/>
          <p:nvPr/>
        </p:nvSpPr>
        <p:spPr>
          <a:xfrm>
            <a:off x="432078" y="61754"/>
            <a:ext cx="11367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KKK 85. Zadanie interpretacji Słowa Bożego, spisanego czy przekazanego przez Tradycję, zostało powierzone przez Jezusa tylko Urzędowi Nauczycielskiemu Kościoła, to znaczy biskupom w komunii z następcą Piotra, Biskupem Rzymu.</a:t>
            </a:r>
          </a:p>
          <a:p>
            <a:r>
              <a:rPr lang="pl-PL" dirty="0"/>
              <a:t>KKK 86. Urząd Nauczycielski nie jest ponad słowem Bożym, lecz jemu służy, nauczając jedynie tego, co zostało przekazane. Z rozkazu Bożego i przy pomocy Ducha Świętego pobożnie słucha on słowa Bożego, święcie go strzeże i wiernie wykłada. I wszystko, co z tego jednego depozytu wiary czerpie, podaje do wierzenia jako objawione przez Boga.</a:t>
            </a:r>
          </a:p>
        </p:txBody>
      </p:sp>
    </p:spTree>
    <p:extLst>
      <p:ext uri="{BB962C8B-B14F-4D97-AF65-F5344CB8AC3E}">
        <p14:creationId xmlns:p14="http://schemas.microsoft.com/office/powerpoint/2010/main" val="2872187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/>
          <p:cNvGrpSpPr/>
          <p:nvPr/>
        </p:nvGrpSpPr>
        <p:grpSpPr>
          <a:xfrm>
            <a:off x="3484751" y="1139385"/>
            <a:ext cx="5346078" cy="5163079"/>
            <a:chOff x="8564496" y="4825083"/>
            <a:chExt cx="840585" cy="840585"/>
          </a:xfrm>
        </p:grpSpPr>
        <p:sp>
          <p:nvSpPr>
            <p:cNvPr id="11" name="Owal 10"/>
            <p:cNvSpPr/>
            <p:nvPr/>
          </p:nvSpPr>
          <p:spPr>
            <a:xfrm>
              <a:off x="8564496" y="4825083"/>
              <a:ext cx="840585" cy="840585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12" name="PoleTekstowe 11"/>
            <p:cNvSpPr txBox="1"/>
            <p:nvPr/>
          </p:nvSpPr>
          <p:spPr>
            <a:xfrm>
              <a:off x="8688134" y="4913552"/>
              <a:ext cx="593308" cy="191573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7" name="Prostokąt 6"/>
          <p:cNvSpPr/>
          <p:nvPr/>
        </p:nvSpPr>
        <p:spPr>
          <a:xfrm>
            <a:off x="2301072" y="3158217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/>
              <a:t>Pismo Święte</a:t>
            </a:r>
          </a:p>
        </p:txBody>
      </p:sp>
      <p:sp>
        <p:nvSpPr>
          <p:cNvPr id="8" name="Prostokąt 7"/>
          <p:cNvSpPr/>
          <p:nvPr/>
        </p:nvSpPr>
        <p:spPr>
          <a:xfrm>
            <a:off x="7604094" y="3158217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/>
              <a:t>Wierny</a:t>
            </a:r>
          </a:p>
        </p:txBody>
      </p:sp>
      <p:sp>
        <p:nvSpPr>
          <p:cNvPr id="9" name="Strzałka w prawo 8"/>
          <p:cNvSpPr/>
          <p:nvPr/>
        </p:nvSpPr>
        <p:spPr>
          <a:xfrm>
            <a:off x="5267220" y="3158217"/>
            <a:ext cx="1824195" cy="1297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Czytanie</a:t>
            </a:r>
          </a:p>
        </p:txBody>
      </p:sp>
    </p:spTree>
    <p:extLst>
      <p:ext uri="{BB962C8B-B14F-4D97-AF65-F5344CB8AC3E}">
        <p14:creationId xmlns:p14="http://schemas.microsoft.com/office/powerpoint/2010/main" val="1864816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krąglony prostokąt 12"/>
          <p:cNvSpPr/>
          <p:nvPr/>
        </p:nvSpPr>
        <p:spPr>
          <a:xfrm>
            <a:off x="152012" y="1716067"/>
            <a:ext cx="11760240" cy="37077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>
                <a:solidFill>
                  <a:schemeClr val="accent2">
                    <a:lumMod val="75000"/>
                  </a:schemeClr>
                </a:solidFill>
              </a:rPr>
              <a:t>Kościół rzymskokatolicki</a:t>
            </a:r>
            <a:endParaRPr lang="pl-PL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32079" y="2512093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/>
              <a:t>Pismo Święte</a:t>
            </a:r>
          </a:p>
        </p:txBody>
      </p:sp>
      <p:sp>
        <p:nvSpPr>
          <p:cNvPr id="4" name="Prostokąt 3"/>
          <p:cNvSpPr/>
          <p:nvPr/>
        </p:nvSpPr>
        <p:spPr>
          <a:xfrm>
            <a:off x="4816931" y="3155185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/>
              <a:t>Urząd Nauczycielski Kościoła</a:t>
            </a:r>
          </a:p>
        </p:txBody>
      </p:sp>
      <p:sp>
        <p:nvSpPr>
          <p:cNvPr id="7" name="Prostokąt 6"/>
          <p:cNvSpPr/>
          <p:nvPr/>
        </p:nvSpPr>
        <p:spPr>
          <a:xfrm>
            <a:off x="432078" y="3930580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/>
              <a:t>Tradycja</a:t>
            </a:r>
          </a:p>
        </p:txBody>
      </p:sp>
      <p:sp>
        <p:nvSpPr>
          <p:cNvPr id="9" name="Prostokąt 8"/>
          <p:cNvSpPr/>
          <p:nvPr/>
        </p:nvSpPr>
        <p:spPr>
          <a:xfrm>
            <a:off x="9201783" y="3155185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/>
              <a:t>Wierny</a:t>
            </a:r>
          </a:p>
        </p:txBody>
      </p:sp>
      <p:sp>
        <p:nvSpPr>
          <p:cNvPr id="10" name="Strzałka w prawo 9"/>
          <p:cNvSpPr/>
          <p:nvPr/>
        </p:nvSpPr>
        <p:spPr>
          <a:xfrm>
            <a:off x="2939143" y="3125038"/>
            <a:ext cx="1824195" cy="1297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Czerpanie z </a:t>
            </a:r>
            <a:r>
              <a:rPr lang="pl-PL"/>
              <a:t>dwóch źródeł</a:t>
            </a:r>
            <a:endParaRPr lang="pl-PL" dirty="0"/>
          </a:p>
        </p:txBody>
      </p:sp>
      <p:sp>
        <p:nvSpPr>
          <p:cNvPr id="11" name="Strzałka w prawo 10"/>
          <p:cNvSpPr/>
          <p:nvPr/>
        </p:nvSpPr>
        <p:spPr>
          <a:xfrm>
            <a:off x="7348069" y="3125038"/>
            <a:ext cx="1776047" cy="1297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Podawanie </a:t>
            </a:r>
            <a:r>
              <a:rPr lang="pl-PL"/>
              <a:t>do wierzenia</a:t>
            </a:r>
            <a:endParaRPr lang="pl-PL" dirty="0"/>
          </a:p>
        </p:txBody>
      </p:sp>
      <p:sp>
        <p:nvSpPr>
          <p:cNvPr id="12" name="Wygięta strzałka 11"/>
          <p:cNvSpPr/>
          <p:nvPr/>
        </p:nvSpPr>
        <p:spPr>
          <a:xfrm flipH="1" flipV="1">
            <a:off x="3113732" y="4204398"/>
            <a:ext cx="5859868" cy="94203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47693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14487</TotalTime>
  <Words>585</Words>
  <Application>Microsoft Macintosh PowerPoint</Application>
  <PresentationFormat>Panoramiczny</PresentationFormat>
  <Paragraphs>73</Paragraphs>
  <Slides>11</Slides>
  <Notes>0</Notes>
  <HiddenSlides>1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Autorytet  kościoła rzymskiego  i autorytet Pisma</vt:lpstr>
      <vt:lpstr>Notatka</vt:lpstr>
      <vt:lpstr>Istota sporu? Autorytet!</vt:lpstr>
      <vt:lpstr>Definicje</vt:lpstr>
      <vt:lpstr>Katechizm kościoła katolickiego (KKK)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Moje zasady interpretacji Pism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251</cp:revision>
  <cp:lastPrinted>2019-07-05T15:02:51Z</cp:lastPrinted>
  <dcterms:created xsi:type="dcterms:W3CDTF">2018-05-18T15:30:11Z</dcterms:created>
  <dcterms:modified xsi:type="dcterms:W3CDTF">2024-07-14T10:02:31Z</dcterms:modified>
</cp:coreProperties>
</file>